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4" r:id="rId2"/>
    <p:sldId id="256" r:id="rId3"/>
    <p:sldId id="273" r:id="rId4"/>
    <p:sldId id="274" r:id="rId5"/>
    <p:sldId id="275" r:id="rId6"/>
    <p:sldId id="262" r:id="rId7"/>
    <p:sldId id="264" r:id="rId8"/>
    <p:sldId id="265" r:id="rId9"/>
    <p:sldId id="276" r:id="rId10"/>
    <p:sldId id="26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67" r:id="rId19"/>
    <p:sldId id="269" r:id="rId20"/>
    <p:sldId id="270" r:id="rId21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4" d="100"/>
          <a:sy n="94" d="100"/>
        </p:scale>
        <p:origin x="10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20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648072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136904" cy="5832624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1800" b="1" dirty="0" smtClean="0"/>
              <a:t>МИНИСТЕРСТВО ОБРАЗОВАНИЯ И НАУКИ РОССИЙСКОЙ ФЕДЕРАЦИИ</a:t>
            </a:r>
          </a:p>
          <a:p>
            <a:pPr algn="ctr">
              <a:buNone/>
            </a:pPr>
            <a:r>
              <a:rPr lang="ru-RU" sz="1800" b="1" dirty="0" smtClean="0"/>
              <a:t>ФЕДЕРАЛЬНОЕ ГОСУДАРСТВЕННОЕ БЮДЖЕТНОЕ ОБРАЗОВАТЕЛЬНОЕ УЧРЕЖДЕНИЕ ВЫСШЕГО ОБРАЗОВАНИЯ</a:t>
            </a:r>
          </a:p>
          <a:p>
            <a:pPr algn="ctr">
              <a:buNone/>
            </a:pPr>
            <a:r>
              <a:rPr lang="ru-RU" sz="1800" b="1" dirty="0" smtClean="0"/>
              <a:t>«КУРСКИЙ ГОСУДАРСТВЕННЫЙ УНИВЕРСИТЕТ»</a:t>
            </a:r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r>
              <a:rPr lang="ru-RU" sz="1800" b="1" dirty="0" smtClean="0"/>
              <a:t>ДЕФЕКТОЛОГИЧЕСКИЙ ФАКУЛЬТЕТ</a:t>
            </a:r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r>
              <a:rPr lang="ru-RU" sz="1800" b="1" dirty="0" smtClean="0"/>
              <a:t>КАФЕДРА СПЕЦИАЛЬНОЙ ПСИХОЛОГИИИ </a:t>
            </a:r>
          </a:p>
          <a:p>
            <a:pPr algn="ctr">
              <a:buNone/>
            </a:pPr>
            <a:r>
              <a:rPr lang="ru-RU" sz="1800" b="1" dirty="0" smtClean="0"/>
              <a:t>И КОРРЕКЦИОННОЙ ПЕДАГОГИКИ</a:t>
            </a:r>
          </a:p>
          <a:p>
            <a:pPr algn="r">
              <a:buNone/>
            </a:pPr>
            <a:endParaRPr lang="ru-RU" sz="2000" b="1" dirty="0" smtClean="0"/>
          </a:p>
          <a:p>
            <a:pPr algn="r">
              <a:buNone/>
            </a:pPr>
            <a:endParaRPr lang="ru-RU" sz="2000" b="1" dirty="0" smtClean="0"/>
          </a:p>
          <a:p>
            <a:pPr algn="r">
              <a:buNone/>
            </a:pPr>
            <a:r>
              <a:rPr lang="ru-RU" sz="2000" b="1" dirty="0" smtClean="0"/>
              <a:t>Калмыкова Елена Анатольевна </a:t>
            </a:r>
          </a:p>
          <a:p>
            <a:pPr algn="r">
              <a:buNone/>
            </a:pPr>
            <a:r>
              <a:rPr lang="ru-RU" sz="2000" b="1" dirty="0" smtClean="0"/>
              <a:t>к.п.н., доцент, заведующий кафедрой </a:t>
            </a:r>
            <a:r>
              <a:rPr lang="ru-RU" sz="2000" b="1" dirty="0" err="1" smtClean="0"/>
              <a:t>СПиКП</a:t>
            </a:r>
            <a:endParaRPr lang="ru-RU" sz="2000" b="1" dirty="0" smtClean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53" t="17435" r="28499" b="54509"/>
          <a:stretch>
            <a:fillRect/>
          </a:stretch>
        </p:blipFill>
        <p:spPr bwMode="auto">
          <a:xfrm>
            <a:off x="4932040" y="476672"/>
            <a:ext cx="1656184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kursk.academica.ru/upload/iblock/644/__KSU_emblema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1224136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57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Структура инклюзивной компетентности</a:t>
            </a:r>
            <a:endParaRPr lang="ru-RU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844824"/>
          <a:ext cx="7924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4460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МОТИВАЦИОННО-КОГНИТИВНЫЙ КОМПОНЕНТ</a:t>
                      </a:r>
                      <a:endParaRPr lang="ru-RU" sz="2800" b="1" i="0" dirty="0"/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ЭМОЦИОНАЛЬНО-РЕФЛЕКСИВНЫЙ КОМПОНЕНТ</a:t>
                      </a:r>
                      <a:endParaRPr lang="ru-RU" sz="2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chemeClr val="bg1"/>
                          </a:solidFill>
                        </a:rPr>
                        <a:t>ДЕЯТЕЛЬНОСТНЫЙ КОМПОНЕНТ</a:t>
                      </a:r>
                      <a:endParaRPr lang="ru-RU" sz="2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МОТИВАЦИОННО-КОГНИТИВНЫЙ КОМПОНЕНТ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мотивационная компетенция: личностная заинтересованность, положительная направленность </a:t>
            </a:r>
            <a:r>
              <a:rPr lang="ru-RU" dirty="0"/>
              <a:t>на осуществление педагогической деятельности в условиях </a:t>
            </a:r>
            <a:r>
              <a:rPr lang="ru-RU" dirty="0" smtClean="0"/>
              <a:t>инклюзивного образования, </a:t>
            </a:r>
            <a:r>
              <a:rPr lang="ru-RU" dirty="0"/>
              <a:t>совокупность мотивов (социальных, познавательных, профессиональных, личностного развития и самоутверждения, собственного благополучия и пр</a:t>
            </a:r>
            <a:r>
              <a:rPr lang="ru-RU" dirty="0" smtClean="0"/>
              <a:t>.);</a:t>
            </a:r>
          </a:p>
          <a:p>
            <a:pPr algn="just"/>
            <a:r>
              <a:rPr lang="ru-RU" dirty="0" smtClean="0"/>
              <a:t>когнитивная компетенция: способность </a:t>
            </a:r>
            <a:r>
              <a:rPr lang="ru-RU" dirty="0"/>
              <a:t>педагогически мыслить на основе системы знаний и опыта </a:t>
            </a:r>
            <a:r>
              <a:rPr lang="ru-RU" dirty="0" smtClean="0"/>
              <a:t>деятельности</a:t>
            </a:r>
            <a:r>
              <a:rPr lang="ru-RU" dirty="0"/>
              <a:t>, </a:t>
            </a:r>
            <a:r>
              <a:rPr lang="ru-RU" dirty="0" smtClean="0"/>
              <a:t>способность </a:t>
            </a:r>
            <a:r>
              <a:rPr lang="ru-RU" dirty="0"/>
              <a:t>воспринимать, </a:t>
            </a:r>
            <a:r>
              <a:rPr lang="ru-RU" dirty="0" smtClean="0"/>
              <a:t>сохранять и </a:t>
            </a:r>
            <a:r>
              <a:rPr lang="ru-RU" dirty="0"/>
              <a:t>воспроизводить в нужный момент информацию, важную для решения теоретических и практических задач инклюзивного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1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1548"/>
            <a:ext cx="8856984" cy="1365243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r>
              <a:rPr lang="ru-RU" sz="4000" dirty="0" smtClean="0">
                <a:effectLst/>
              </a:rPr>
              <a:t>ЭМОЦИОНАЛЬНО-РЕФЛЕКСИВНЫЙ </a:t>
            </a:r>
            <a:r>
              <a:rPr lang="ru-RU" sz="4000" dirty="0">
                <a:effectLst/>
              </a:rPr>
              <a:t>КОМПОНЕНТ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136904" cy="41764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эмоциональная компетенция:  (положительное отношение к инклюзивному образованию, эмоциональная устойчивость, стрессоустойчивость);</a:t>
            </a:r>
          </a:p>
          <a:p>
            <a:pPr algn="just"/>
            <a:r>
              <a:rPr lang="ru-RU" dirty="0" smtClean="0"/>
              <a:t>рефлексивная компетенция: (способность </a:t>
            </a:r>
            <a:r>
              <a:rPr lang="ru-RU" dirty="0"/>
              <a:t>к рефлексии </a:t>
            </a:r>
            <a:r>
              <a:rPr lang="ru-RU" dirty="0" smtClean="0"/>
              <a:t>профессиональной деятельности в условиях </a:t>
            </a:r>
            <a:r>
              <a:rPr lang="ru-RU" dirty="0"/>
              <a:t>инклюзивного </a:t>
            </a:r>
            <a:r>
              <a:rPr lang="ru-RU" dirty="0" smtClean="0"/>
              <a:t>образования)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39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ДЕЯТЕЛЬНОСТНЫЙ КОМПОНЕНТ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992888" cy="46805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операционные компетенции: (способность </a:t>
            </a:r>
            <a:r>
              <a:rPr lang="ru-RU" dirty="0"/>
              <a:t>выполнения конкретных профессиональных задач в педагогическом </a:t>
            </a:r>
            <a:r>
              <a:rPr lang="ru-RU" dirty="0" smtClean="0"/>
              <a:t>процессе инклюзивного образования, т.е. освоенные </a:t>
            </a:r>
            <a:r>
              <a:rPr lang="ru-RU" dirty="0"/>
              <a:t>способы и опыт педагогической </a:t>
            </a:r>
            <a:r>
              <a:rPr lang="ru-RU" dirty="0" smtClean="0"/>
              <a:t>деятельности, приёмы </a:t>
            </a:r>
            <a:r>
              <a:rPr lang="ru-RU" dirty="0"/>
              <a:t>самостоятельного и мобильного решения педагогических задач, осуществления поисково-исследовательской </a:t>
            </a:r>
            <a:r>
              <a:rPr lang="ru-RU" dirty="0" smtClean="0"/>
              <a:t>деятельности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3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55576" y="1124744"/>
            <a:ext cx="7704856" cy="4392488"/>
          </a:xfrm>
        </p:spPr>
        <p:txBody>
          <a:bodyPr>
            <a:normAutofit/>
          </a:bodyPr>
          <a:lstStyle/>
          <a:p>
            <a:pPr algn="just"/>
            <a:r>
              <a:rPr lang="ru-RU" sz="4400" dirty="0" smtClean="0"/>
              <a:t>Практическая подготовка является одной из наиболее важных в процессе формирования профессиональных компетенций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12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2060848"/>
            <a:ext cx="7776864" cy="28083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4600" dirty="0" smtClean="0"/>
              <a:t>44.04.03 Специальное (дефектологическое) образование, направленность (профиль) </a:t>
            </a:r>
          </a:p>
          <a:p>
            <a:pPr algn="just"/>
            <a:r>
              <a:rPr lang="ru-RU" sz="4600" b="1" dirty="0" smtClean="0"/>
              <a:t>Инклюзивное образование</a:t>
            </a:r>
            <a:endParaRPr lang="ru-RU" sz="4600" b="1" dirty="0"/>
          </a:p>
        </p:txBody>
      </p:sp>
    </p:spTree>
    <p:extLst>
      <p:ext uri="{BB962C8B-B14F-4D97-AF65-F5344CB8AC3E}">
        <p14:creationId xmlns:p14="http://schemas.microsoft.com/office/powerpoint/2010/main" val="346460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124744"/>
            <a:ext cx="8136904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Цель образовательной программы - подготовка дефектолога как конкурентоспособного, мобильного, владеющего знаниями и умениями решать сложные профессиональные задачи в нестандартных условиях с использованием инновационных психолого-педагогических технологий, готового к проектированию коррекционно-образовательного пространства и индивидуальных маршрутов для лиц с ОВЗ в условиях инклюзивной образовательной среды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4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755576" y="1268760"/>
            <a:ext cx="7776864" cy="374441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Основная задача практической подготовки – сформировать готовность педагога работать в условиях инклюзивного образования, сформировать инклюзивную компетентность  в единстве всех компонентов на всех уровнях инклюзивной вертикали</a:t>
            </a:r>
          </a:p>
          <a:p>
            <a:pPr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16783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412776"/>
            <a:ext cx="7416824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smtClean="0"/>
              <a:t>Приказ Министерства науки и высшего образования РФ и Министерства просвещения РФ от 5 августа 2020 г.</a:t>
            </a:r>
          </a:p>
          <a:p>
            <a:pPr algn="just">
              <a:buNone/>
            </a:pPr>
            <a:r>
              <a:rPr lang="ru-RU" sz="2400" dirty="0" smtClean="0"/>
              <a:t>      №.  885/390 «О практической подготовке обучающихся»</a:t>
            </a:r>
          </a:p>
          <a:p>
            <a:pPr algn="just"/>
            <a:r>
              <a:rPr lang="ru-RU" sz="2400" dirty="0" smtClean="0"/>
              <a:t>Практическая подготовка - форма организации образовательной деятельности при освоении образовательной программы в условиях выполнения обучающимися определенных видов работ, связанных с будущей профессиональной деятельностью и направленных на формирование, закрепление, развитие практических навыков и компетенций по профилю соответствующей образовательной программы</a:t>
            </a:r>
            <a:r>
              <a:rPr lang="ru-RU" sz="2400" baseline="30000" dirty="0" smtClean="0"/>
              <a:t> </a:t>
            </a:r>
          </a:p>
          <a:p>
            <a:pPr algn="just"/>
            <a:r>
              <a:rPr lang="ru-RU" sz="2400" dirty="0" smtClean="0"/>
              <a:t>Образовательная деятельность в форме практической подготовки может быть организована при реализации учебных предметов, курсов, дисциплин (модулей), практики, иных компонентов образовательных программ, предусмотренных учебным планом.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ПРАКТИЧЕСКАЯ ПОДГОТОВКА ДЕФЕКТОЛОГОВ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412776"/>
            <a:ext cx="7416824" cy="489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u="sng" dirty="0" smtClean="0"/>
              <a:t>УЧЕБНЫЕ </a:t>
            </a:r>
            <a:r>
              <a:rPr lang="ru-RU" sz="2400" u="sng" dirty="0" smtClean="0"/>
              <a:t>ДИСЦИПЛИНЫ</a:t>
            </a:r>
          </a:p>
          <a:p>
            <a:pPr algn="ctr">
              <a:buNone/>
            </a:pPr>
            <a:endParaRPr lang="ru-RU" sz="2400" u="sng" dirty="0"/>
          </a:p>
          <a:p>
            <a:pPr algn="ctr">
              <a:buNone/>
            </a:pPr>
            <a:r>
              <a:rPr lang="ru-RU" sz="2400" u="sng" dirty="0" smtClean="0"/>
              <a:t>ПРОИЗВОДСТВЕННАЯ ПРАКТИКА</a:t>
            </a:r>
          </a:p>
          <a:p>
            <a:pPr algn="ctr">
              <a:buNone/>
            </a:pPr>
            <a:endParaRPr lang="ru-RU" sz="2400" u="sng" dirty="0"/>
          </a:p>
          <a:p>
            <a:pPr algn="ctr">
              <a:buNone/>
            </a:pPr>
            <a:r>
              <a:rPr lang="ru-RU" sz="2400" u="sng" dirty="0" smtClean="0"/>
              <a:t>НАУЧНО-ИССЛЕДОВТЕЛЬСКАЯ РАБОТА</a:t>
            </a:r>
          </a:p>
          <a:p>
            <a:pPr algn="ctr">
              <a:buNone/>
            </a:pPr>
            <a:endParaRPr lang="ru-RU" sz="2400" u="sng" dirty="0"/>
          </a:p>
          <a:p>
            <a:pPr algn="ctr">
              <a:buNone/>
            </a:pPr>
            <a:r>
              <a:rPr lang="ru-RU" sz="2400" u="sng" dirty="0" smtClean="0"/>
              <a:t>ВОЛОНТЕРСКАЯ ДЕЯТЕЛЬНОСТЬ</a:t>
            </a:r>
          </a:p>
          <a:p>
            <a:pPr algn="ctr">
              <a:buNone/>
            </a:pPr>
            <a:endParaRPr lang="ru-RU" sz="2400" u="sng" dirty="0"/>
          </a:p>
          <a:p>
            <a:pPr algn="ctr">
              <a:buNone/>
            </a:pPr>
            <a:endParaRPr lang="ru-RU" sz="2400" u="sng" dirty="0" smtClean="0"/>
          </a:p>
          <a:p>
            <a:pPr algn="ctr">
              <a:buNone/>
            </a:pPr>
            <a:endParaRPr lang="ru-RU" sz="2400" u="sng" dirty="0" smtClean="0"/>
          </a:p>
          <a:p>
            <a:pPr algn="just">
              <a:buNone/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ПРАКТИЧЕСКАЯ ПОДГОТОВКА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ИНКЛЮЗИВНАЯ КОМПЕТЕНТНОСТЬ СОВРЕМЕННОГО ПЕДАГОГА КАК ОСНОВА ЕГО ПРОФЕССИОНАЛЬНОЙ ДЕЯТЕЛЬНОСТИ</a:t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16832"/>
            <a:ext cx="7416824" cy="180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</p:spPr>
        <p:txBody>
          <a:bodyPr>
            <a:normAutofit/>
          </a:bodyPr>
          <a:lstStyle/>
          <a:p>
            <a:r>
              <a:rPr lang="ru-RU" sz="3600" b="1" dirty="0"/>
              <a:t>СПАСИБО ЗА ВНИМАНИЕ</a:t>
            </a:r>
            <a:r>
              <a:rPr lang="ru-RU" sz="3600" b="1" dirty="0" smtClean="0"/>
              <a:t>!</a:t>
            </a:r>
            <a:endParaRPr lang="ru-RU" sz="3600" dirty="0"/>
          </a:p>
        </p:txBody>
      </p:sp>
      <p:pic>
        <p:nvPicPr>
          <p:cNvPr id="4" name="Рисунок 3" descr="https://popechitelstvo-zabota.ru/wp-content/uploads/2020/01/incl2_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4896544" cy="410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7920880" cy="30243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   Готовность</a:t>
            </a:r>
            <a:r>
              <a:rPr lang="ru-RU" dirty="0" smtClean="0"/>
              <a:t> к работе с детьми с ограниченными возможностями здоровья как совокупность качеств, позволяющих  работать с данной категорией обучающихся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57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136904" cy="4248472"/>
          </a:xfrm>
        </p:spPr>
        <p:txBody>
          <a:bodyPr/>
          <a:lstStyle/>
          <a:p>
            <a:pPr algn="just"/>
            <a:r>
              <a:rPr lang="ru-RU" dirty="0" smtClean="0"/>
              <a:t>Анализ работ С.В. Алехиной, В.В. </a:t>
            </a:r>
            <a:r>
              <a:rPr lang="ru-RU" dirty="0" err="1" smtClean="0"/>
              <a:t>Хитрюк</a:t>
            </a:r>
            <a:r>
              <a:rPr lang="ru-RU" dirty="0" smtClean="0"/>
              <a:t>, Е.Л. Агафоновой, М.Н. Алексеевой, С.И. </a:t>
            </a:r>
            <a:r>
              <a:rPr lang="ru-RU" dirty="0" err="1" smtClean="0"/>
              <a:t>Сабельниковой</a:t>
            </a:r>
            <a:r>
              <a:rPr lang="ru-RU" dirty="0" smtClean="0"/>
              <a:t> и др. показал вариативность подходов к рассмотрению структуры феномена готовности современного педагога к реализации инклюзивного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56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83568" y="1916832"/>
            <a:ext cx="7488832" cy="324036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4800" dirty="0" smtClean="0"/>
              <a:t>Готовность к деятельности конкретизируется понятиями осведомленность или компетентность</a:t>
            </a:r>
          </a:p>
          <a:p>
            <a:pPr algn="just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80081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04864"/>
            <a:ext cx="7920880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   Компетентность</a:t>
            </a:r>
            <a:r>
              <a:rPr lang="ru-RU" dirty="0" smtClean="0"/>
              <a:t> - наличие знаний, опыта и навыков, нужных для эффективной деятельности в заданной предметной области.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836712"/>
          <a:ext cx="7632848" cy="4547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4267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Уровни компетентности</a:t>
                      </a:r>
                      <a:endParaRPr lang="ru-RU" sz="2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+mj-lt"/>
                        </a:rPr>
                        <a:t>Виды компетентностей</a:t>
                      </a:r>
                      <a:endParaRPr lang="ru-RU" sz="2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lvl="1"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Общая компетентность человека</a:t>
                      </a:r>
                      <a:endParaRPr lang="ru-RU" sz="20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Общие (универсальные)</a:t>
                      </a:r>
                      <a:endParaRPr lang="ru-RU" sz="20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Профессиональная компетентность педагога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Базовые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dirty="0" smtClean="0">
                          <a:latin typeface="+mj-lt"/>
                          <a:ea typeface="Times New Roman"/>
                          <a:cs typeface="Times New Roman"/>
                        </a:rPr>
                        <a:t>в определенной </a:t>
                      </a: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профессиональной области)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Специальная профессиональная компетентность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Специальные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(в конкретных условиях деятельности)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Частные профессиональные компетентности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Частные (направленные на решение конкретных профессиональных задач)</a:t>
                      </a:r>
                      <a:endParaRPr lang="ru-RU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48965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100" dirty="0" smtClean="0"/>
              <a:t>Инклюзивная компетентность является составляющей его профессиональной компетентности.</a:t>
            </a:r>
          </a:p>
          <a:p>
            <a:pPr algn="just"/>
            <a:r>
              <a:rPr lang="ru-RU" sz="3100" dirty="0" smtClean="0"/>
              <a:t>Инклюзивная компетентность относится к уровню специальных профессиональных компетентностей. </a:t>
            </a:r>
          </a:p>
          <a:p>
            <a:pPr algn="just"/>
            <a:r>
              <a:rPr lang="ru-RU" sz="3100" dirty="0" smtClean="0"/>
              <a:t>Это интегративное личностное образование, обуславливающее способность педагога осуществлять профессиональные функции в процессе инклюзивного образования, учитывая разные образовательные потребности учащихся и обеспечивая включение ребенка с ограниченными возможностями здоровья в среду образовательной организации и создание условий для его развития и саморазвития.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Инклюзивная компетентность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296143"/>
          </a:xfrm>
        </p:spPr>
        <p:txBody>
          <a:bodyPr>
            <a:normAutofit/>
          </a:bodyPr>
          <a:lstStyle/>
          <a:p>
            <a:r>
              <a:rPr lang="ru-RU" sz="3100" dirty="0">
                <a:effectLst/>
              </a:rPr>
              <a:t>Модель инклюзивного </a:t>
            </a:r>
            <a:r>
              <a:rPr lang="ru-RU" sz="3100" dirty="0" smtClean="0">
                <a:effectLst/>
              </a:rPr>
              <a:t>образования. Инклюзивная вертикаль.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662266"/>
              </p:ext>
            </p:extLst>
          </p:nvPr>
        </p:nvGraphicFramePr>
        <p:xfrm>
          <a:off x="467544" y="1484784"/>
          <a:ext cx="7920806" cy="537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06">
                  <a:extLst>
                    <a:ext uri="{9D8B030D-6E8A-4147-A177-3AD203B41FA5}">
                      <a16:colId xmlns:a16="http://schemas.microsoft.com/office/drawing/2014/main" val="2473392894"/>
                    </a:ext>
                  </a:extLst>
                </a:gridCol>
              </a:tblGrid>
              <a:tr h="1127166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уровень</a:t>
                      </a:r>
                    </a:p>
                    <a:p>
                      <a:pPr algn="just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Комплексная и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полисубъектная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помощь родителям детей с ОВЗ по ориентации в правовом, социальном, медицинском и психолого-педагогическом поле. Определение образовательного маршрута для детей с ОВЗ в ДОО.</a:t>
                      </a:r>
                      <a:endParaRPr lang="ru-RU" sz="16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27526"/>
                  </a:ext>
                </a:extLst>
              </a:tr>
              <a:tr h="869528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уровень 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к школе, социализация, психическое развитие и коррекция детей с ОВЗ. Определение варианта АООП с учетом особенностей их психофизического здоровья.</a:t>
                      </a:r>
                      <a:endParaRPr lang="ru-RU" sz="16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485304"/>
                  </a:ext>
                </a:extLst>
              </a:tr>
              <a:tr h="61189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уровень 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Инклюзивное образование учащихся с ОВЗ на уровне НОО и ООО.</a:t>
                      </a:r>
                      <a:endParaRPr lang="ru-RU" sz="16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542962"/>
                  </a:ext>
                </a:extLst>
              </a:tr>
              <a:tr h="1127166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уровень 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Профессиональная ориентация выпускников общеобразовательных организаций (школ) с ОВЗ в сфере возможных профессиональных интересов и выборов. Определение профессионального образовательного маршрута.</a:t>
                      </a:r>
                      <a:endParaRPr lang="ru-RU" sz="16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59790"/>
                  </a:ext>
                </a:extLst>
              </a:tr>
              <a:tr h="1642442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уровень 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Профессиональное образование выпускников общеобразовательных организаций (школ).</a:t>
                      </a: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Комплексная и непрерывная подготовка преподавателей организаций профессионального образования для системы инклюзивного образования.</a:t>
                      </a:r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91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63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3962f843b5fbe2b7272967f78ea5102fe8c9e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610</Words>
  <Application>Microsoft Office PowerPoint</Application>
  <PresentationFormat>Экран (4:3)</PresentationFormat>
  <Paragraphs>90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Презентация PowerPoint</vt:lpstr>
      <vt:lpstr>ИНКЛЮЗИВНАЯ КОМПЕТЕНТНОСТЬ СОВРЕМЕННОГО ПЕДАГОГА КАК ОСНОВА ЕГО ПРОФЕССИОНАЛЬНОЙ ДЕЯТЕЛЬНОСТИ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Инклюзивная компетентность</vt:lpstr>
      <vt:lpstr>Модель инклюзивного образования. Инклюзивная вертикаль.</vt:lpstr>
      <vt:lpstr>Структура инклюзивной компетентности</vt:lpstr>
      <vt:lpstr>МОТИВАЦИОННО-КОГНИТИВНЫЙ КОМПОНЕНТ </vt:lpstr>
      <vt:lpstr> ЭМОЦИОНАЛЬНО-РЕФЛЕКСИВНЫЙ КОМПОНЕНТ  </vt:lpstr>
      <vt:lpstr>ДЕЯТЕЛЬНОСТНЫЙ КОМПОНЕНТ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ПРАКТИЧЕСКАЯ ПОДГОТОВКА ДЕФЕКТОЛОГОВ</vt:lpstr>
      <vt:lpstr>ПРАКТИЧЕСКАЯ ПОДГОТОВКА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боковые штрихи</dc:title>
  <dc:creator>obstinate</dc:creator>
  <dc:description>Шаблон презентации с сайта https://presentation-creation.ru/</dc:description>
  <cp:lastModifiedBy>ППК</cp:lastModifiedBy>
  <cp:revision>1279</cp:revision>
  <dcterms:created xsi:type="dcterms:W3CDTF">2018-02-25T09:09:03Z</dcterms:created>
  <dcterms:modified xsi:type="dcterms:W3CDTF">2021-05-18T14:09:48Z</dcterms:modified>
</cp:coreProperties>
</file>